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7" r:id="rId3"/>
    <p:sldId id="258" r:id="rId4"/>
    <p:sldId id="271" r:id="rId5"/>
    <p:sldId id="272" r:id="rId6"/>
    <p:sldId id="273" r:id="rId7"/>
    <p:sldId id="260"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2" r:id="rId26"/>
    <p:sldId id="293" r:id="rId27"/>
    <p:sldId id="294" r:id="rId28"/>
    <p:sldId id="295" r:id="rId29"/>
    <p:sldId id="296" r:id="rId30"/>
    <p:sldId id="297"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412" autoAdjust="0"/>
    <p:restoredTop sz="94660"/>
  </p:normalViewPr>
  <p:slideViewPr>
    <p:cSldViewPr snapToGrid="0">
      <p:cViewPr varScale="1">
        <p:scale>
          <a:sx n="73" d="100"/>
          <a:sy n="73" d="100"/>
        </p:scale>
        <p:origin x="-636"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5/2/2019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xmlns=""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5/2/2019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xmlns=""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xmlns="" val="29812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5/2/2019</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787425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5/2/2019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Tree>
    <p:extLst>
      <p:ext uri="{BB962C8B-B14F-4D97-AF65-F5344CB8AC3E}">
        <p14:creationId xmlns:p14="http://schemas.microsoft.com/office/powerpoint/2010/main" xmlns="" val="123976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5/2/2019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65957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5/2/2019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44793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5/2/2019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4205803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5/2/2019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339630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1229257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5/2/2019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972755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5/2/2019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2318571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5/2/2019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3512816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5/2/2019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22B156B-59AE-415F-B24B-8756D48BB977}" type="slidenum">
              <a:rPr/>
              <a:pPr/>
              <a:t>‹#›</a:t>
            </a:fld>
            <a:endParaRPr/>
          </a:p>
        </p:txBody>
      </p:sp>
    </p:spTree>
    <p:extLst>
      <p:ext uri="{BB962C8B-B14F-4D97-AF65-F5344CB8AC3E}">
        <p14:creationId xmlns:p14="http://schemas.microsoft.com/office/powerpoint/2010/main" xmlns="" val="847874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5/2/2019</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11682748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5/2/2019</a:t>
            </a:fld>
            <a:endParaRPr/>
          </a:p>
        </p:txBody>
      </p:sp>
      <p:sp>
        <p:nvSpPr>
          <p:cNvPr id="7" name="Footer Placeholder 6"/>
          <p:cNvSpPr>
            <a:spLocks noGrp="1"/>
          </p:cNvSpPr>
          <p:nvPr>
            <p:ph type="ftr" sz="quarter" idx="11"/>
          </p:nvPr>
        </p:nvSpPr>
        <p:spPr/>
        <p:txBody>
          <a:bodyPr/>
          <a:lstStyle/>
          <a:p>
            <a:endParaRP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16819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5/2/2019</a:t>
            </a:fld>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a:p>
        </p:txBody>
      </p:sp>
    </p:spTree>
    <p:extLst>
      <p:ext uri="{BB962C8B-B14F-4D97-AF65-F5344CB8AC3E}">
        <p14:creationId xmlns:p14="http://schemas.microsoft.com/office/powerpoint/2010/main" xmlns=""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 DISEASE RESISTANCE</a:t>
            </a:r>
            <a:endParaRPr lang="en-US" dirty="0"/>
          </a:p>
        </p:txBody>
      </p:sp>
      <p:sp>
        <p:nvSpPr>
          <p:cNvPr id="3" name="Subtitle 2"/>
          <p:cNvSpPr>
            <a:spLocks noGrp="1"/>
          </p:cNvSpPr>
          <p:nvPr>
            <p:ph type="subTitle" idx="1"/>
          </p:nvPr>
        </p:nvSpPr>
        <p:spPr/>
        <p:txBody>
          <a:bodyPr/>
          <a:lstStyle/>
          <a:p>
            <a:r>
              <a:rPr lang="en-US" dirty="0" smtClean="0"/>
              <a:t>		</a:t>
            </a:r>
            <a:r>
              <a:rPr lang="en-US" smtClean="0"/>
              <a:t>	</a:t>
            </a:r>
            <a:endParaRPr lang="en-US" dirty="0"/>
          </a:p>
        </p:txBody>
      </p:sp>
    </p:spTree>
    <p:extLst>
      <p:ext uri="{BB962C8B-B14F-4D97-AF65-F5344CB8AC3E}">
        <p14:creationId xmlns:p14="http://schemas.microsoft.com/office/powerpoint/2010/main" xmlns="" val="7696750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46514" y="719666"/>
          <a:ext cx="8113486" cy="5054600"/>
        </p:xfrm>
        <a:graphic>
          <a:graphicData uri="http://schemas.openxmlformats.org/drawingml/2006/table">
            <a:tbl>
              <a:tblPr firstRow="1" bandRow="1">
                <a:tableStyleId>{F5AB1C69-6EDB-4FF4-983F-18BD219EF322}</a:tableStyleId>
              </a:tblPr>
              <a:tblGrid>
                <a:gridCol w="2579915"/>
                <a:gridCol w="5533571"/>
              </a:tblGrid>
              <a:tr h="370840">
                <a:tc>
                  <a:txBody>
                    <a:bodyPr/>
                    <a:lstStyle/>
                    <a:p>
                      <a:r>
                        <a:rPr lang="en-US" dirty="0" smtClean="0"/>
                        <a:t>PATHOGENS</a:t>
                      </a:r>
                      <a:endParaRPr lang="en-US" dirty="0"/>
                    </a:p>
                  </a:txBody>
                  <a:tcPr/>
                </a:tc>
                <a:tc>
                  <a:txBody>
                    <a:bodyPr/>
                    <a:lstStyle/>
                    <a:p>
                      <a:r>
                        <a:rPr lang="en-US" dirty="0" smtClean="0"/>
                        <a:t>MAJOR CROPS INFECTED(DISEASE CAUSED)</a:t>
                      </a:r>
                      <a:endParaRPr lang="en-US" dirty="0"/>
                    </a:p>
                  </a:txBody>
                  <a:tcPr/>
                </a:tc>
              </a:tr>
              <a:tr h="370840">
                <a:tc>
                  <a:txBody>
                    <a:bodyPr/>
                    <a:lstStyle/>
                    <a:p>
                      <a:r>
                        <a:rPr lang="en-US" b="1" dirty="0" smtClean="0"/>
                        <a:t>FUNGI AND WATER MOULDS</a:t>
                      </a:r>
                      <a:endParaRPr lang="en-US" b="1" dirty="0"/>
                    </a:p>
                  </a:txBody>
                  <a:tcPr/>
                </a:tc>
                <a:tc>
                  <a:txBody>
                    <a:bodyPr/>
                    <a:lstStyle/>
                    <a:p>
                      <a:endParaRPr lang="en-US"/>
                    </a:p>
                  </a:txBody>
                  <a:tcPr/>
                </a:tc>
              </a:tr>
              <a:tr h="370840">
                <a:tc>
                  <a:txBody>
                    <a:bodyPr/>
                    <a:lstStyle/>
                    <a:p>
                      <a:r>
                        <a:rPr lang="en-US" i="1" dirty="0" smtClean="0"/>
                        <a:t>Bipolaris</a:t>
                      </a:r>
                      <a:r>
                        <a:rPr lang="en-US" i="1" baseline="0" dirty="0" smtClean="0"/>
                        <a:t> maydis</a:t>
                      </a:r>
                      <a:endParaRPr lang="en-US" i="1" dirty="0"/>
                    </a:p>
                  </a:txBody>
                  <a:tcPr/>
                </a:tc>
                <a:tc>
                  <a:txBody>
                    <a:bodyPr/>
                    <a:lstStyle/>
                    <a:p>
                      <a:r>
                        <a:rPr lang="en-US" dirty="0" smtClean="0"/>
                        <a:t>Maize (southern corn leaf blight)</a:t>
                      </a:r>
                      <a:endParaRPr lang="en-US" dirty="0"/>
                    </a:p>
                  </a:txBody>
                  <a:tcPr/>
                </a:tc>
              </a:tr>
              <a:tr h="370840">
                <a:tc>
                  <a:txBody>
                    <a:bodyPr/>
                    <a:lstStyle/>
                    <a:p>
                      <a:r>
                        <a:rPr lang="en-US" i="1" dirty="0" err="1" smtClean="0"/>
                        <a:t>Fusarium</a:t>
                      </a:r>
                      <a:r>
                        <a:rPr lang="en-US" i="1" dirty="0" smtClean="0"/>
                        <a:t> spp.</a:t>
                      </a:r>
                      <a:endParaRPr lang="en-US" i="1" dirty="0"/>
                    </a:p>
                  </a:txBody>
                  <a:tcPr/>
                </a:tc>
                <a:tc>
                  <a:txBody>
                    <a:bodyPr/>
                    <a:lstStyle/>
                    <a:p>
                      <a:r>
                        <a:rPr lang="en-US" dirty="0" smtClean="0"/>
                        <a:t>Wheat, barley (scab)</a:t>
                      </a:r>
                    </a:p>
                    <a:p>
                      <a:r>
                        <a:rPr lang="en-US" dirty="0" smtClean="0"/>
                        <a:t>Cotton (wilt)</a:t>
                      </a:r>
                      <a:endParaRPr lang="en-US" dirty="0"/>
                    </a:p>
                  </a:txBody>
                  <a:tcPr/>
                </a:tc>
              </a:tr>
              <a:tr h="370840">
                <a:tc>
                  <a:txBody>
                    <a:bodyPr/>
                    <a:lstStyle/>
                    <a:p>
                      <a:r>
                        <a:rPr lang="en-US" i="1" dirty="0" err="1" smtClean="0"/>
                        <a:t>Puccinnia</a:t>
                      </a:r>
                      <a:r>
                        <a:rPr lang="en-US" i="1" dirty="0" smtClean="0"/>
                        <a:t> </a:t>
                      </a:r>
                      <a:r>
                        <a:rPr lang="en-US" i="1" dirty="0" err="1" smtClean="0"/>
                        <a:t>graminis</a:t>
                      </a:r>
                      <a:endParaRPr lang="en-US" i="1" dirty="0"/>
                    </a:p>
                  </a:txBody>
                  <a:tcPr/>
                </a:tc>
                <a:tc>
                  <a:txBody>
                    <a:bodyPr/>
                    <a:lstStyle/>
                    <a:p>
                      <a:r>
                        <a:rPr lang="en-US" dirty="0" smtClean="0"/>
                        <a:t>Wheat (rust)</a:t>
                      </a:r>
                      <a:endParaRPr lang="en-US" dirty="0"/>
                    </a:p>
                  </a:txBody>
                  <a:tcPr/>
                </a:tc>
              </a:tr>
              <a:tr h="370840">
                <a:tc>
                  <a:txBody>
                    <a:bodyPr/>
                    <a:lstStyle/>
                    <a:p>
                      <a:r>
                        <a:rPr lang="en-US" b="1" dirty="0" smtClean="0"/>
                        <a:t>VIRUSES</a:t>
                      </a:r>
                      <a:endParaRPr lang="en-US" b="1" dirty="0"/>
                    </a:p>
                  </a:txBody>
                  <a:tcPr/>
                </a:tc>
                <a:tc>
                  <a:txBody>
                    <a:bodyPr/>
                    <a:lstStyle/>
                    <a:p>
                      <a:endParaRPr lang="en-US"/>
                    </a:p>
                  </a:txBody>
                  <a:tcPr/>
                </a:tc>
              </a:tr>
              <a:tr h="370840">
                <a:tc>
                  <a:txBody>
                    <a:bodyPr/>
                    <a:lstStyle/>
                    <a:p>
                      <a:r>
                        <a:rPr lang="en-US" dirty="0" smtClean="0"/>
                        <a:t>Barley</a:t>
                      </a:r>
                      <a:r>
                        <a:rPr lang="en-US" baseline="0" dirty="0" smtClean="0"/>
                        <a:t> yellow dwarf virus</a:t>
                      </a:r>
                      <a:endParaRPr lang="en-US" dirty="0"/>
                    </a:p>
                  </a:txBody>
                  <a:tcPr/>
                </a:tc>
                <a:tc>
                  <a:txBody>
                    <a:bodyPr/>
                    <a:lstStyle/>
                    <a:p>
                      <a:r>
                        <a:rPr lang="en-US" dirty="0" smtClean="0"/>
                        <a:t>Major</a:t>
                      </a:r>
                      <a:r>
                        <a:rPr lang="en-US" baseline="0" dirty="0" smtClean="0"/>
                        <a:t> small-grain cereals</a:t>
                      </a:r>
                      <a:endParaRPr lang="en-US" dirty="0"/>
                    </a:p>
                  </a:txBody>
                  <a:tcPr/>
                </a:tc>
              </a:tr>
              <a:tr h="370840">
                <a:tc>
                  <a:txBody>
                    <a:bodyPr/>
                    <a:lstStyle/>
                    <a:p>
                      <a:r>
                        <a:rPr lang="en-US" dirty="0" smtClean="0"/>
                        <a:t>Rice </a:t>
                      </a:r>
                      <a:r>
                        <a:rPr lang="en-US" dirty="0" err="1" smtClean="0"/>
                        <a:t>tungro</a:t>
                      </a:r>
                      <a:r>
                        <a:rPr lang="en-US" dirty="0" smtClean="0"/>
                        <a:t> virus complex</a:t>
                      </a:r>
                      <a:endParaRPr lang="en-US" dirty="0"/>
                    </a:p>
                  </a:txBody>
                  <a:tcPr/>
                </a:tc>
                <a:tc>
                  <a:txBody>
                    <a:bodyPr/>
                    <a:lstStyle/>
                    <a:p>
                      <a:r>
                        <a:rPr lang="en-US" dirty="0" smtClean="0"/>
                        <a:t>Rice</a:t>
                      </a:r>
                      <a:endParaRPr lang="en-US" dirty="0"/>
                    </a:p>
                  </a:txBody>
                  <a:tcPr/>
                </a:tc>
              </a:tr>
              <a:tr h="370840">
                <a:tc>
                  <a:txBody>
                    <a:bodyPr/>
                    <a:lstStyle/>
                    <a:p>
                      <a:r>
                        <a:rPr lang="en-US" b="1" dirty="0" smtClean="0"/>
                        <a:t>BACTERIA</a:t>
                      </a:r>
                      <a:endParaRPr lang="en-US" b="1" dirty="0"/>
                    </a:p>
                  </a:txBody>
                  <a:tcPr/>
                </a:tc>
                <a:tc>
                  <a:txBody>
                    <a:bodyPr/>
                    <a:lstStyle/>
                    <a:p>
                      <a:endParaRPr lang="en-US" dirty="0"/>
                    </a:p>
                  </a:txBody>
                  <a:tcPr/>
                </a:tc>
              </a:tr>
              <a:tr h="370840">
                <a:tc>
                  <a:txBody>
                    <a:bodyPr/>
                    <a:lstStyle/>
                    <a:p>
                      <a:r>
                        <a:rPr lang="en-US" i="1" dirty="0" err="1" smtClean="0"/>
                        <a:t>Agrobacterium</a:t>
                      </a:r>
                      <a:r>
                        <a:rPr lang="en-US" i="1" dirty="0" smtClean="0"/>
                        <a:t> </a:t>
                      </a:r>
                      <a:r>
                        <a:rPr lang="en-US" i="1" dirty="0" err="1" smtClean="0"/>
                        <a:t>spps</a:t>
                      </a:r>
                      <a:r>
                        <a:rPr lang="en-US" i="1" dirty="0" smtClean="0"/>
                        <a:t>.</a:t>
                      </a:r>
                      <a:endParaRPr lang="en-US" i="1" dirty="0"/>
                    </a:p>
                  </a:txBody>
                  <a:tcPr/>
                </a:tc>
                <a:tc>
                  <a:txBody>
                    <a:bodyPr/>
                    <a:lstStyle/>
                    <a:p>
                      <a:r>
                        <a:rPr lang="en-US" dirty="0" smtClean="0"/>
                        <a:t>Range of dicotyledonous plants</a:t>
                      </a:r>
                      <a:endParaRPr lang="en-US"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APPROACHES TO COMBATING DISEASE</a:t>
            </a:r>
            <a:endParaRPr lang="en-US" dirty="0"/>
          </a:p>
        </p:txBody>
      </p:sp>
      <p:sp>
        <p:nvSpPr>
          <p:cNvPr id="3" name="Content Placeholder 2"/>
          <p:cNvSpPr>
            <a:spLocks noGrp="1"/>
          </p:cNvSpPr>
          <p:nvPr>
            <p:ph idx="1"/>
          </p:nvPr>
        </p:nvSpPr>
        <p:spPr/>
        <p:txBody>
          <a:bodyPr/>
          <a:lstStyle/>
          <a:p>
            <a:r>
              <a:rPr lang="en-US" dirty="0" smtClean="0"/>
              <a:t>Diseases are controlled by large-scale use of expensive chemical treatments that kill either pathogens or the vectors that carry them.</a:t>
            </a:r>
          </a:p>
          <a:p>
            <a:r>
              <a:rPr lang="en-US" dirty="0" smtClean="0"/>
              <a:t>These chemicals may vary in nature, also determined to human health and the environment. E.g </a:t>
            </a:r>
            <a:r>
              <a:rPr lang="en-US" b="1" dirty="0" smtClean="0"/>
              <a:t>fumigant methyl bromide      </a:t>
            </a:r>
            <a:r>
              <a:rPr lang="en-US" dirty="0" smtClean="0"/>
              <a:t>controls pathogen, insects and nematodes.</a:t>
            </a:r>
          </a:p>
          <a:p>
            <a:r>
              <a:rPr lang="en-US" dirty="0" smtClean="0"/>
              <a:t>But the problem is </a:t>
            </a:r>
            <a:r>
              <a:rPr lang="en-US" b="1" dirty="0" smtClean="0"/>
              <a:t>1)</a:t>
            </a:r>
            <a:r>
              <a:rPr lang="en-US" dirty="0" smtClean="0"/>
              <a:t>it produces a chemical </a:t>
            </a:r>
            <a:r>
              <a:rPr lang="en-US" b="1" dirty="0" smtClean="0"/>
              <a:t>Methyl bromide </a:t>
            </a:r>
            <a:r>
              <a:rPr lang="en-US" dirty="0" smtClean="0"/>
              <a:t>which deplete the ozone layer </a:t>
            </a:r>
            <a:r>
              <a:rPr lang="en-US" b="1" dirty="0" smtClean="0"/>
              <a:t>2) </a:t>
            </a:r>
            <a:r>
              <a:rPr lang="en-US" dirty="0" smtClean="0"/>
              <a:t>pathogens become resistant to chemicals being used.</a:t>
            </a:r>
            <a:endParaRPr lang="en-US" dirty="0"/>
          </a:p>
        </p:txBody>
      </p:sp>
      <p:sp>
        <p:nvSpPr>
          <p:cNvPr id="4" name="Right Arrow 3"/>
          <p:cNvSpPr/>
          <p:nvPr/>
        </p:nvSpPr>
        <p:spPr>
          <a:xfrm>
            <a:off x="2841170" y="3831771"/>
            <a:ext cx="651837" cy="370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CONTROL</a:t>
            </a:r>
            <a:endParaRPr lang="en-US" dirty="0"/>
          </a:p>
        </p:txBody>
      </p:sp>
      <p:sp>
        <p:nvSpPr>
          <p:cNvPr id="3" name="Content Placeholder 2"/>
          <p:cNvSpPr>
            <a:spLocks noGrp="1"/>
          </p:cNvSpPr>
          <p:nvPr>
            <p:ph idx="1"/>
          </p:nvPr>
        </p:nvSpPr>
        <p:spPr/>
        <p:txBody>
          <a:bodyPr/>
          <a:lstStyle/>
          <a:p>
            <a:r>
              <a:rPr lang="en-US" dirty="0" smtClean="0"/>
              <a:t>In which we used natural strains of </a:t>
            </a:r>
            <a:r>
              <a:rPr lang="en-US" dirty="0" err="1" smtClean="0"/>
              <a:t>Agrobacterium</a:t>
            </a:r>
            <a:r>
              <a:rPr lang="en-US" dirty="0" smtClean="0"/>
              <a:t>, including </a:t>
            </a:r>
            <a:r>
              <a:rPr lang="en-US" i="1" dirty="0" err="1" smtClean="0"/>
              <a:t>Agrobacterium</a:t>
            </a:r>
            <a:r>
              <a:rPr lang="en-US" i="1" dirty="0" smtClean="0"/>
              <a:t> </a:t>
            </a:r>
            <a:r>
              <a:rPr lang="en-US" i="1" dirty="0" err="1" smtClean="0"/>
              <a:t>rhizogenes</a:t>
            </a:r>
            <a:r>
              <a:rPr lang="en-US" i="1" dirty="0" smtClean="0"/>
              <a:t> </a:t>
            </a:r>
            <a:r>
              <a:rPr lang="en-US" dirty="0" smtClean="0"/>
              <a:t>84,      commercially used to limit crown gall disease.</a:t>
            </a:r>
          </a:p>
          <a:p>
            <a:r>
              <a:rPr lang="en-US" dirty="0" smtClean="0"/>
              <a:t>But it is limited to range of plants, so other strains are being developed that have an extended host range.</a:t>
            </a:r>
          </a:p>
          <a:p>
            <a:r>
              <a:rPr lang="en-US" b="1" dirty="0" smtClean="0"/>
              <a:t>Conclusion: biological control may possibly replace the chemical pesticides.</a:t>
            </a:r>
            <a:endParaRPr lang="en-US" b="1" dirty="0"/>
          </a:p>
        </p:txBody>
      </p:sp>
      <p:sp>
        <p:nvSpPr>
          <p:cNvPr id="4" name="Right Arrow 3"/>
          <p:cNvSpPr/>
          <p:nvPr/>
        </p:nvSpPr>
        <p:spPr>
          <a:xfrm>
            <a:off x="6193971" y="2177144"/>
            <a:ext cx="510322" cy="283028"/>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579913"/>
            <a:ext cx="10058402" cy="1404257"/>
          </a:xfrm>
        </p:spPr>
        <p:txBody>
          <a:bodyPr>
            <a:normAutofit fontScale="90000"/>
          </a:bodyPr>
          <a:lstStyle/>
          <a:p>
            <a:r>
              <a:rPr lang="en-US" dirty="0" smtClean="0"/>
              <a:t>NATURAL DISEASE-RESISTANCE PATHWAYS: OVERLAP B/W PESTS AND DISEASES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DEFENCE SYSTEMS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would be a wrong impression that plants have no resistance against pathogens……………….. They do not have an immune system like mammals    produces specific cells to attack invading microbes.</a:t>
            </a:r>
          </a:p>
          <a:p>
            <a:r>
              <a:rPr lang="en-US" dirty="0" smtClean="0"/>
              <a:t>They have adopted more general defense system which is similar to mammals system.</a:t>
            </a:r>
          </a:p>
          <a:p>
            <a:r>
              <a:rPr lang="en-US" dirty="0" smtClean="0"/>
              <a:t>There are 4 different levels of defense </a:t>
            </a:r>
          </a:p>
          <a:p>
            <a:pPr marL="457200" indent="-457200">
              <a:buFont typeface="+mj-lt"/>
              <a:buAutoNum type="arabicParenR"/>
            </a:pPr>
            <a:r>
              <a:rPr lang="en-US" dirty="0" smtClean="0"/>
              <a:t>Anatomical defenses</a:t>
            </a:r>
          </a:p>
          <a:p>
            <a:pPr marL="457200" indent="-457200">
              <a:buFont typeface="+mj-lt"/>
              <a:buAutoNum type="arabicParenR"/>
            </a:pPr>
            <a:r>
              <a:rPr lang="en-US" dirty="0" smtClean="0"/>
              <a:t>Pre-existing protein and chemical protection</a:t>
            </a:r>
          </a:p>
          <a:p>
            <a:pPr marL="457200" indent="-457200">
              <a:buFont typeface="+mj-lt"/>
              <a:buAutoNum type="arabicParenR"/>
            </a:pPr>
            <a:r>
              <a:rPr lang="en-US" dirty="0" smtClean="0"/>
              <a:t>Inducible systems</a:t>
            </a:r>
          </a:p>
          <a:p>
            <a:pPr marL="457200" indent="-457200">
              <a:buFont typeface="+mj-lt"/>
              <a:buAutoNum type="arabicParenR"/>
            </a:pPr>
            <a:r>
              <a:rPr lang="en-US" dirty="0" smtClean="0"/>
              <a:t>Systematic responses</a:t>
            </a:r>
            <a:endParaRPr lang="en-US" dirty="0"/>
          </a:p>
        </p:txBody>
      </p:sp>
      <p:sp>
        <p:nvSpPr>
          <p:cNvPr id="4" name="Right Arrow 3"/>
          <p:cNvSpPr/>
          <p:nvPr/>
        </p:nvSpPr>
        <p:spPr>
          <a:xfrm>
            <a:off x="10994571" y="2111827"/>
            <a:ext cx="455895" cy="195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ANATOMICAL DEFENSES</a:t>
            </a:r>
            <a:endParaRPr lang="en-US" dirty="0"/>
          </a:p>
        </p:txBody>
      </p:sp>
      <p:sp>
        <p:nvSpPr>
          <p:cNvPr id="3" name="Content Placeholder 2"/>
          <p:cNvSpPr>
            <a:spLocks noGrp="1"/>
          </p:cNvSpPr>
          <p:nvPr>
            <p:ph idx="1"/>
          </p:nvPr>
        </p:nvSpPr>
        <p:spPr/>
        <p:txBody>
          <a:bodyPr/>
          <a:lstStyle/>
          <a:p>
            <a:r>
              <a:rPr lang="en-US" dirty="0" smtClean="0"/>
              <a:t>Many pathogens invade plants through wounds      developed morphological and structural systems     preclude pathogens access to living cells(1</a:t>
            </a:r>
            <a:r>
              <a:rPr lang="en-US" baseline="30000" dirty="0" smtClean="0"/>
              <a:t>st</a:t>
            </a:r>
            <a:r>
              <a:rPr lang="en-US" dirty="0" smtClean="0"/>
              <a:t> line of defense) </a:t>
            </a:r>
          </a:p>
          <a:p>
            <a:endParaRPr lang="en-US" dirty="0" smtClean="0"/>
          </a:p>
          <a:p>
            <a:r>
              <a:rPr lang="en-US" dirty="0" smtClean="0"/>
              <a:t>Produce thick layers of protective materials </a:t>
            </a:r>
            <a:r>
              <a:rPr lang="en-US" dirty="0" err="1" smtClean="0"/>
              <a:t>i</a:t>
            </a:r>
            <a:r>
              <a:rPr lang="en-US" dirty="0" smtClean="0"/>
              <a:t>-e cuticle, bark, Wax etc.</a:t>
            </a:r>
          </a:p>
          <a:p>
            <a:r>
              <a:rPr lang="en-US" dirty="0" smtClean="0"/>
              <a:t>Once this defense is breached then innate defense system activates.</a:t>
            </a:r>
          </a:p>
        </p:txBody>
      </p:sp>
      <p:sp>
        <p:nvSpPr>
          <p:cNvPr id="4" name="Right Arrow 3"/>
          <p:cNvSpPr/>
          <p:nvPr/>
        </p:nvSpPr>
        <p:spPr>
          <a:xfrm>
            <a:off x="8839199" y="1785257"/>
            <a:ext cx="575637"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8937171" y="2144485"/>
            <a:ext cx="575637"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660572" y="28194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PRE-EXISTING PROTEINS AND CHEMICAL PROTECTIONS</a:t>
            </a:r>
            <a:endParaRPr lang="en-US" dirty="0"/>
          </a:p>
        </p:txBody>
      </p:sp>
      <p:sp>
        <p:nvSpPr>
          <p:cNvPr id="3" name="Content Placeholder 2"/>
          <p:cNvSpPr>
            <a:spLocks noGrp="1"/>
          </p:cNvSpPr>
          <p:nvPr>
            <p:ph idx="1"/>
          </p:nvPr>
        </p:nvSpPr>
        <p:spPr/>
        <p:txBody>
          <a:bodyPr>
            <a:normAutofit/>
          </a:bodyPr>
          <a:lstStyle/>
          <a:p>
            <a:r>
              <a:rPr lang="en-US" dirty="0" smtClean="0"/>
              <a:t>The 2</a:t>
            </a:r>
            <a:r>
              <a:rPr lang="en-US" baseline="30000" dirty="0" smtClean="0"/>
              <a:t>nd</a:t>
            </a:r>
            <a:r>
              <a:rPr lang="en-US" dirty="0" smtClean="0"/>
              <a:t> line of defense is antimicrobial proteins which are produced by plant during growth and development, including </a:t>
            </a:r>
            <a:r>
              <a:rPr lang="en-US" dirty="0" err="1" smtClean="0"/>
              <a:t>defensins</a:t>
            </a:r>
            <a:r>
              <a:rPr lang="en-US" dirty="0" smtClean="0"/>
              <a:t> and </a:t>
            </a:r>
            <a:r>
              <a:rPr lang="en-US" dirty="0" err="1" smtClean="0"/>
              <a:t>defensins</a:t>
            </a:r>
            <a:r>
              <a:rPr lang="en-US" dirty="0" smtClean="0"/>
              <a:t>-like proteins.</a:t>
            </a:r>
          </a:p>
          <a:p>
            <a:r>
              <a:rPr lang="en-US" dirty="0" smtClean="0"/>
              <a:t>The </a:t>
            </a:r>
            <a:r>
              <a:rPr lang="en-US" dirty="0" err="1" smtClean="0"/>
              <a:t>defensin</a:t>
            </a:r>
            <a:r>
              <a:rPr lang="en-US" dirty="0" smtClean="0"/>
              <a:t> proteins are similar to those found in insects and mammals where they play imp role in defense against infectious agents.</a:t>
            </a:r>
          </a:p>
          <a:p>
            <a:r>
              <a:rPr lang="en-US" dirty="0" smtClean="0"/>
              <a:t>They are frequently associated with seeds at the time of germination, when they may be released into the environment and create a microenvironment around the seed that suppresses fungal growth.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INDUCIBLE SYSTEMS</a:t>
            </a:r>
            <a:endParaRPr lang="en-US" dirty="0"/>
          </a:p>
        </p:txBody>
      </p:sp>
      <p:sp>
        <p:nvSpPr>
          <p:cNvPr id="3" name="Text Placeholder 2"/>
          <p:cNvSpPr>
            <a:spLocks noGrp="1"/>
          </p:cNvSpPr>
          <p:nvPr>
            <p:ph type="body" idx="1"/>
          </p:nvPr>
        </p:nvSpPr>
        <p:spPr/>
        <p:txBody>
          <a:bodyPr>
            <a:normAutofit fontScale="92500" lnSpcReduction="20000"/>
          </a:bodyPr>
          <a:lstStyle/>
          <a:p>
            <a:pPr marL="457200" indent="-457200">
              <a:buFont typeface="+mj-lt"/>
              <a:buAutoNum type="arabicParenR"/>
            </a:pPr>
            <a:r>
              <a:rPr lang="en-US" dirty="0" smtClean="0"/>
              <a:t>ELICITOR RESPONSE</a:t>
            </a:r>
          </a:p>
          <a:p>
            <a:pPr marL="457200" indent="-457200">
              <a:buFont typeface="+mj-lt"/>
              <a:buAutoNum type="arabicParenR"/>
            </a:pPr>
            <a:r>
              <a:rPr lang="en-US" dirty="0" smtClean="0"/>
              <a:t>GENERAL RESPONSE</a:t>
            </a:r>
          </a:p>
          <a:p>
            <a:pPr marL="457200" indent="-457200">
              <a:buFont typeface="+mj-lt"/>
              <a:buAutoNum type="arabicParenR"/>
            </a:pPr>
            <a:r>
              <a:rPr lang="en-US" dirty="0" smtClean="0"/>
              <a:t>RACE-SPECIFIC RESPONSE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ELICITOR REPONSE</a:t>
            </a:r>
            <a:endParaRPr lang="en-US" dirty="0"/>
          </a:p>
        </p:txBody>
      </p:sp>
      <p:sp>
        <p:nvSpPr>
          <p:cNvPr id="3" name="Content Placeholder 2"/>
          <p:cNvSpPr>
            <a:spLocks noGrp="1"/>
          </p:cNvSpPr>
          <p:nvPr>
            <p:ph idx="1"/>
          </p:nvPr>
        </p:nvSpPr>
        <p:spPr/>
        <p:txBody>
          <a:bodyPr/>
          <a:lstStyle/>
          <a:p>
            <a:r>
              <a:rPr lang="en-US" dirty="0" smtClean="0"/>
              <a:t>The 3</a:t>
            </a:r>
            <a:r>
              <a:rPr lang="en-US" baseline="30000" dirty="0" smtClean="0"/>
              <a:t>rd</a:t>
            </a:r>
            <a:r>
              <a:rPr lang="en-US" dirty="0" smtClean="0"/>
              <a:t> level of defense is a switch to counterattack that relies on protein synthesis de novo.</a:t>
            </a:r>
          </a:p>
          <a:p>
            <a:r>
              <a:rPr lang="en-US" dirty="0" smtClean="0"/>
              <a:t>Plant have its defense system permanently switched on, so there is mechanism to detect the infection and then turn on the defense system.</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RESPONSE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First stage of infection     normally damaged to cell wall.</a:t>
            </a:r>
          </a:p>
          <a:p>
            <a:r>
              <a:rPr lang="en-US" dirty="0" smtClean="0"/>
              <a:t>Bacteria and fungi     </a:t>
            </a:r>
            <a:r>
              <a:rPr lang="en-US" dirty="0" err="1" smtClean="0"/>
              <a:t>proteolytic</a:t>
            </a:r>
            <a:r>
              <a:rPr lang="en-US" dirty="0" smtClean="0"/>
              <a:t> enzymes      release wall fragments     often act as general signals (endogenous elicitors) bind to specific receptor      setting off reaction      induction of specific defense genes     code enzyme      synthesize structural components for cell wall thickening(to repair the damage), enzymes of secondary </a:t>
            </a:r>
            <a:r>
              <a:rPr lang="en-US" dirty="0" err="1" smtClean="0"/>
              <a:t>metablism</a:t>
            </a:r>
            <a:r>
              <a:rPr lang="en-US" dirty="0" smtClean="0"/>
              <a:t>, and many pathogenesis-related proteins(PR proteins)</a:t>
            </a:r>
          </a:p>
          <a:p>
            <a:r>
              <a:rPr lang="en-US" dirty="0" smtClean="0"/>
              <a:t>PR proteins include </a:t>
            </a:r>
            <a:r>
              <a:rPr lang="en-US" dirty="0" err="1" smtClean="0"/>
              <a:t>chitinases</a:t>
            </a:r>
            <a:r>
              <a:rPr lang="en-US" dirty="0" smtClean="0"/>
              <a:t> and B-1,3-glucanases and various antimicrobial proteins    produce </a:t>
            </a:r>
            <a:r>
              <a:rPr lang="en-US" dirty="0" err="1" smtClean="0"/>
              <a:t>defensins</a:t>
            </a:r>
            <a:r>
              <a:rPr lang="en-US" dirty="0" smtClean="0"/>
              <a:t>(SN 1) which active against bacteria and fungi pathogens in potato.</a:t>
            </a:r>
          </a:p>
          <a:p>
            <a:pPr>
              <a:buNone/>
            </a:pPr>
            <a:r>
              <a:rPr lang="en-US" dirty="0" smtClean="0"/>
              <a:t>                   </a:t>
            </a:r>
            <a:endParaRPr lang="en-US" dirty="0"/>
          </a:p>
        </p:txBody>
      </p:sp>
      <p:sp>
        <p:nvSpPr>
          <p:cNvPr id="4" name="Right Arrow 3"/>
          <p:cNvSpPr/>
          <p:nvPr/>
        </p:nvSpPr>
        <p:spPr>
          <a:xfrm>
            <a:off x="4716966" y="1773576"/>
            <a:ext cx="499701"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148254" y="2260511"/>
            <a:ext cx="446333"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575128" y="2238474"/>
            <a:ext cx="575637"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2966224" y="2530795"/>
            <a:ext cx="478195"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977425" y="2788867"/>
            <a:ext cx="575637"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8339254" y="2777983"/>
            <a:ext cx="575637"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549698" y="3075084"/>
            <a:ext cx="397482"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908181" y="3053046"/>
            <a:ext cx="575637"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646342" y="4643688"/>
            <a:ext cx="397482"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INTRODUCTION</a:t>
            </a:r>
            <a:endParaRPr/>
          </a:p>
        </p:txBody>
      </p:sp>
      <p:sp>
        <p:nvSpPr>
          <p:cNvPr id="14" name="Content Placeholder 13"/>
          <p:cNvSpPr>
            <a:spLocks noGrp="1"/>
          </p:cNvSpPr>
          <p:nvPr>
            <p:ph idx="1"/>
          </p:nvPr>
        </p:nvSpPr>
        <p:spPr/>
        <p:txBody>
          <a:bodyPr/>
          <a:lstStyle/>
          <a:p>
            <a:r>
              <a:rPr lang="en-US" dirty="0" smtClean="0"/>
              <a:t>It is difficult to quantify the damage done by all the different plant diseases.</a:t>
            </a:r>
          </a:p>
          <a:p>
            <a:r>
              <a:rPr lang="en-US" dirty="0" smtClean="0"/>
              <a:t>In USA it is estimated that crop losses alone cost US$33 billion per annum…… This is due to just using monocultures has lead to serious problems with disease sensitivity.</a:t>
            </a:r>
          </a:p>
          <a:p>
            <a:r>
              <a:rPr lang="en-US" dirty="0" smtClean="0"/>
              <a:t>E.g sourthern corn leaf blight caused by fungus Bipolaris maydis. A maize hybrid      developed under controlled conditions     used in large areas of USA     unfortunately </a:t>
            </a:r>
            <a:r>
              <a:rPr lang="en-US" dirty="0" err="1" smtClean="0"/>
              <a:t>germplasm</a:t>
            </a:r>
            <a:r>
              <a:rPr lang="en-US" dirty="0" smtClean="0"/>
              <a:t> was sensitive to blight     so become a very virulent form of disease.</a:t>
            </a:r>
            <a:endParaRPr dirty="0"/>
          </a:p>
        </p:txBody>
      </p:sp>
      <p:sp>
        <p:nvSpPr>
          <p:cNvPr id="4" name="Right Arrow 3"/>
          <p:cNvSpPr/>
          <p:nvPr/>
        </p:nvSpPr>
        <p:spPr>
          <a:xfrm>
            <a:off x="5246914" y="4506684"/>
            <a:ext cx="521208"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102429" y="4887684"/>
            <a:ext cx="521208"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761515" y="4844141"/>
            <a:ext cx="521208"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05601" y="5246913"/>
            <a:ext cx="521208"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810741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RACE-SPECIFIC RESPONSE</a:t>
            </a:r>
            <a:endParaRPr lang="en-US" dirty="0"/>
          </a:p>
        </p:txBody>
      </p:sp>
      <p:sp>
        <p:nvSpPr>
          <p:cNvPr id="3" name="Content Placeholder 2"/>
          <p:cNvSpPr>
            <a:spLocks noGrp="1"/>
          </p:cNvSpPr>
          <p:nvPr>
            <p:ph idx="1"/>
          </p:nvPr>
        </p:nvSpPr>
        <p:spPr/>
        <p:txBody>
          <a:bodyPr>
            <a:normAutofit fontScale="92500"/>
          </a:bodyPr>
          <a:lstStyle/>
          <a:p>
            <a:r>
              <a:rPr lang="en-US" dirty="0" err="1" smtClean="0"/>
              <a:t>Harlod</a:t>
            </a:r>
            <a:r>
              <a:rPr lang="en-US" dirty="0" smtClean="0"/>
              <a:t> </a:t>
            </a:r>
            <a:r>
              <a:rPr lang="en-US" dirty="0" err="1" smtClean="0"/>
              <a:t>Flor</a:t>
            </a:r>
            <a:r>
              <a:rPr lang="en-US" dirty="0" smtClean="0"/>
              <a:t> developed a hypothesis “</a:t>
            </a:r>
            <a:r>
              <a:rPr lang="en-US" b="1" dirty="0" smtClean="0"/>
              <a:t>gene-for-gene hypothesis”.</a:t>
            </a:r>
          </a:p>
          <a:p>
            <a:r>
              <a:rPr lang="en-US" dirty="0" smtClean="0"/>
              <a:t>Disease resistance required 2 complementary genes. The pathogen carry the </a:t>
            </a:r>
            <a:r>
              <a:rPr lang="en-US" b="1" dirty="0" err="1" smtClean="0"/>
              <a:t>avirulence</a:t>
            </a:r>
            <a:r>
              <a:rPr lang="en-US" b="1" dirty="0" smtClean="0"/>
              <a:t> gene(</a:t>
            </a:r>
            <a:r>
              <a:rPr lang="en-US" b="1" dirty="0" err="1" smtClean="0"/>
              <a:t>Avr</a:t>
            </a:r>
            <a:r>
              <a:rPr lang="en-US" b="1" dirty="0" smtClean="0"/>
              <a:t>) </a:t>
            </a:r>
            <a:r>
              <a:rPr lang="en-US" dirty="0" smtClean="0"/>
              <a:t>which encodes a protein which are recognized by a specific receptor protein in plant cell encoded by a </a:t>
            </a:r>
            <a:r>
              <a:rPr lang="en-US" b="1" dirty="0" smtClean="0"/>
              <a:t>resistance gene(R).</a:t>
            </a:r>
          </a:p>
          <a:p>
            <a:r>
              <a:rPr lang="en-US" dirty="0" smtClean="0"/>
              <a:t>The imp feature of this recognition system is that if either of the protein is absent, then pathogen will cause disease in the plant.</a:t>
            </a:r>
          </a:p>
          <a:p>
            <a:r>
              <a:rPr lang="en-US" dirty="0" smtClean="0"/>
              <a:t>Basically this system is used to prevent the spread of pathogens in plant.</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RESPONSES</a:t>
            </a:r>
            <a:endParaRPr lang="en-US" dirty="0"/>
          </a:p>
        </p:txBody>
      </p:sp>
      <p:sp>
        <p:nvSpPr>
          <p:cNvPr id="3" name="Content Placeholder 2"/>
          <p:cNvSpPr>
            <a:spLocks noGrp="1"/>
          </p:cNvSpPr>
          <p:nvPr>
            <p:ph idx="1"/>
          </p:nvPr>
        </p:nvSpPr>
        <p:spPr/>
        <p:txBody>
          <a:bodyPr>
            <a:normAutofit fontScale="92500"/>
          </a:bodyPr>
          <a:lstStyle/>
          <a:p>
            <a:r>
              <a:rPr lang="en-US" dirty="0" smtClean="0"/>
              <a:t>Induction of local pathways lead to induction of intracellular signals      produce a systematic response “</a:t>
            </a:r>
            <a:r>
              <a:rPr lang="en-US" b="1" dirty="0" smtClean="0"/>
              <a:t>systemic acquired resistance (SAR)”</a:t>
            </a:r>
          </a:p>
          <a:p>
            <a:r>
              <a:rPr lang="en-US" b="1" dirty="0" smtClean="0"/>
              <a:t>SAR </a:t>
            </a:r>
            <a:r>
              <a:rPr lang="en-US" dirty="0" smtClean="0"/>
              <a:t>has two phases.</a:t>
            </a:r>
          </a:p>
          <a:p>
            <a:r>
              <a:rPr lang="en-US" b="1" dirty="0" smtClean="0"/>
              <a:t>Initiation phase: </a:t>
            </a:r>
            <a:r>
              <a:rPr lang="en-US" dirty="0" smtClean="0"/>
              <a:t>cells at the foci of infection release signal molecules(</a:t>
            </a:r>
            <a:r>
              <a:rPr lang="en-US" dirty="0" err="1" smtClean="0"/>
              <a:t>salicyclic</a:t>
            </a:r>
            <a:r>
              <a:rPr lang="en-US" dirty="0" smtClean="0"/>
              <a:t> acid) into phloem      transported to target cells in other parts of plant where SAR genes are expressed, giving some level of resistance to plant.</a:t>
            </a:r>
          </a:p>
          <a:p>
            <a:r>
              <a:rPr lang="en-US" b="1" dirty="0" smtClean="0"/>
              <a:t>Maintenance phase: </a:t>
            </a:r>
            <a:r>
              <a:rPr lang="en-US" dirty="0" smtClean="0"/>
              <a:t>may last to weeks or even full life of plant, in which there is slow-constant resistant against pathogens.</a:t>
            </a:r>
            <a:endParaRPr lang="en-US" dirty="0"/>
          </a:p>
        </p:txBody>
      </p:sp>
      <p:sp>
        <p:nvSpPr>
          <p:cNvPr id="4" name="Right Arrow 3"/>
          <p:cNvSpPr/>
          <p:nvPr/>
        </p:nvSpPr>
        <p:spPr>
          <a:xfrm>
            <a:off x="2438401" y="2122714"/>
            <a:ext cx="651836" cy="293916"/>
          </a:xfrm>
          <a:prstGeom prst="rightArrow">
            <a:avLst>
              <a:gd name="adj1" fmla="val 565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6760028" y="3927620"/>
            <a:ext cx="642258"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286000"/>
            <a:ext cx="10058402" cy="1654629"/>
          </a:xfrm>
        </p:spPr>
        <p:txBody>
          <a:bodyPr/>
          <a:lstStyle/>
          <a:p>
            <a:r>
              <a:rPr lang="en-US" dirty="0" smtClean="0"/>
              <a:t>BIOTECHNOLOGICAL APPROACHES TO DISEASE RESISTANCE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 AGAINST PATHOGENS</a:t>
            </a:r>
            <a:endParaRPr lang="en-US" dirty="0"/>
          </a:p>
        </p:txBody>
      </p:sp>
      <p:sp>
        <p:nvSpPr>
          <p:cNvPr id="3" name="Content Placeholder 2"/>
          <p:cNvSpPr>
            <a:spLocks noGrp="1"/>
          </p:cNvSpPr>
          <p:nvPr>
            <p:ph idx="1"/>
          </p:nvPr>
        </p:nvSpPr>
        <p:spPr/>
        <p:txBody>
          <a:bodyPr/>
          <a:lstStyle/>
          <a:p>
            <a:r>
              <a:rPr lang="en-US" b="1" dirty="0" smtClean="0"/>
              <a:t>PR PROTEINS</a:t>
            </a:r>
            <a:r>
              <a:rPr lang="en-US" dirty="0" smtClean="0"/>
              <a:t>: Enhancement of resistance depend upon plant’s own defense system, transformation of plants with genes coding for PR proteins.</a:t>
            </a:r>
          </a:p>
          <a:p>
            <a:r>
              <a:rPr lang="en-US" dirty="0" smtClean="0"/>
              <a:t>For fungal pathogens, plants have been transformed with genes that code for </a:t>
            </a:r>
            <a:r>
              <a:rPr lang="en-US" dirty="0" err="1" smtClean="0"/>
              <a:t>chitinase</a:t>
            </a:r>
            <a:r>
              <a:rPr lang="en-US" dirty="0" smtClean="0"/>
              <a:t> and </a:t>
            </a:r>
            <a:r>
              <a:rPr lang="en-US" dirty="0" err="1" smtClean="0"/>
              <a:t>glucanase</a:t>
            </a:r>
            <a:r>
              <a:rPr lang="en-US" dirty="0" smtClean="0"/>
              <a:t> enzymes    degrade polymers in the cell wall not all fungi, without affecting the host plant.</a:t>
            </a:r>
          </a:p>
          <a:p>
            <a:r>
              <a:rPr lang="en-US" dirty="0" smtClean="0"/>
              <a:t>The genes for these enzymes are isolated from no. of sources including plants(wheat, barley), bacteria (</a:t>
            </a:r>
            <a:r>
              <a:rPr lang="en-US" dirty="0" err="1" smtClean="0"/>
              <a:t>Serratia</a:t>
            </a:r>
            <a:r>
              <a:rPr lang="en-US" dirty="0" smtClean="0"/>
              <a:t> </a:t>
            </a:r>
            <a:r>
              <a:rPr lang="en-US" dirty="0" err="1" smtClean="0"/>
              <a:t>marcescens</a:t>
            </a:r>
            <a:r>
              <a:rPr lang="en-US" dirty="0" smtClean="0"/>
              <a:t>) and even fungi (</a:t>
            </a:r>
            <a:r>
              <a:rPr lang="en-US" dirty="0" err="1" smtClean="0"/>
              <a:t>Trichoderma</a:t>
            </a:r>
            <a:r>
              <a:rPr lang="en-US" dirty="0" smtClean="0"/>
              <a:t> </a:t>
            </a:r>
            <a:r>
              <a:rPr lang="en-US" dirty="0" err="1" smtClean="0"/>
              <a:t>harzianum</a:t>
            </a:r>
            <a:r>
              <a:rPr lang="en-US" dirty="0" smtClean="0"/>
              <a:t>).</a:t>
            </a:r>
            <a:endParaRPr lang="en-US" dirty="0"/>
          </a:p>
        </p:txBody>
      </p:sp>
      <p:sp>
        <p:nvSpPr>
          <p:cNvPr id="4" name="Right Arrow 3"/>
          <p:cNvSpPr/>
          <p:nvPr/>
        </p:nvSpPr>
        <p:spPr>
          <a:xfrm>
            <a:off x="9656956" y="3492191"/>
            <a:ext cx="397482" cy="315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But the hurdle is transfer of these plants from greenhouse to field, where they showed no resistance when heavy load of scab is attacked.</a:t>
            </a:r>
          </a:p>
          <a:p>
            <a:r>
              <a:rPr lang="en-US" dirty="0" smtClean="0"/>
              <a:t>Different combination of genes may be required for field conditions to bring durable resistance.</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ANTIMICROBIAL PROTEINS</a:t>
            </a:r>
            <a:endParaRPr lang="en-US" dirty="0"/>
          </a:p>
        </p:txBody>
      </p:sp>
      <p:sp>
        <p:nvSpPr>
          <p:cNvPr id="3" name="Content Placeholder 2"/>
          <p:cNvSpPr>
            <a:spLocks noGrp="1"/>
          </p:cNvSpPr>
          <p:nvPr>
            <p:ph idx="1"/>
          </p:nvPr>
        </p:nvSpPr>
        <p:spPr/>
        <p:txBody>
          <a:bodyPr/>
          <a:lstStyle/>
          <a:p>
            <a:r>
              <a:rPr lang="en-US" dirty="0" smtClean="0"/>
              <a:t>Genes code for proteins with both antifungal and antibacterial activities introduced into plants with success.</a:t>
            </a:r>
          </a:p>
          <a:p>
            <a:r>
              <a:rPr lang="en-US" dirty="0" smtClean="0"/>
              <a:t>Proteins for </a:t>
            </a:r>
            <a:r>
              <a:rPr lang="en-US" dirty="0" err="1" smtClean="0"/>
              <a:t>lysozyme</a:t>
            </a:r>
            <a:r>
              <a:rPr lang="en-US" dirty="0" smtClean="0"/>
              <a:t> (degrade chitin and </a:t>
            </a:r>
            <a:r>
              <a:rPr lang="en-US" dirty="0" err="1" smtClean="0"/>
              <a:t>peptidoglycan</a:t>
            </a:r>
            <a:r>
              <a:rPr lang="en-US" dirty="0" smtClean="0"/>
              <a:t>) delayed fungal infection for a short time. </a:t>
            </a:r>
          </a:p>
          <a:p>
            <a:r>
              <a:rPr lang="en-US" dirty="0" smtClean="0"/>
              <a:t>E.g potato plant express </a:t>
            </a:r>
            <a:r>
              <a:rPr lang="en-US" dirty="0" err="1" smtClean="0"/>
              <a:t>lysozyme</a:t>
            </a:r>
            <a:r>
              <a:rPr lang="en-US" dirty="0" smtClean="0"/>
              <a:t> have resistance to bacteria( </a:t>
            </a:r>
            <a:r>
              <a:rPr lang="en-US" dirty="0" err="1" smtClean="0"/>
              <a:t>Erwinia</a:t>
            </a:r>
            <a:r>
              <a:rPr lang="en-US" dirty="0" smtClean="0"/>
              <a:t> </a:t>
            </a:r>
            <a:r>
              <a:rPr lang="en-US" dirty="0" err="1" smtClean="0"/>
              <a:t>carotovora</a:t>
            </a:r>
            <a:r>
              <a:rPr lang="en-US" dirty="0" smtClean="0"/>
              <a:t>)</a:t>
            </a:r>
          </a:p>
          <a:p>
            <a:r>
              <a:rPr lang="en-US" dirty="0" smtClean="0"/>
              <a:t>The hurdle is plants do not have broad spectrum resistance, having only single pathogen resistance.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TRANSGENIC CROP FOR FOOD SAFETY</a:t>
            </a:r>
            <a:endParaRPr lang="en-US" dirty="0"/>
          </a:p>
        </p:txBody>
      </p:sp>
      <p:sp>
        <p:nvSpPr>
          <p:cNvPr id="3" name="Content Placeholder 2"/>
          <p:cNvSpPr>
            <a:spLocks noGrp="1"/>
          </p:cNvSpPr>
          <p:nvPr>
            <p:ph idx="1"/>
          </p:nvPr>
        </p:nvSpPr>
        <p:spPr/>
        <p:txBody>
          <a:bodyPr/>
          <a:lstStyle/>
          <a:p>
            <a:r>
              <a:rPr lang="en-US" dirty="0" smtClean="0"/>
              <a:t>Transgenic approach is used to combat the effect of fungal infection rather than the infection itself.</a:t>
            </a:r>
          </a:p>
          <a:p>
            <a:r>
              <a:rPr lang="en-US" dirty="0" smtClean="0"/>
              <a:t>E.g </a:t>
            </a:r>
            <a:r>
              <a:rPr lang="en-US" dirty="0" err="1" smtClean="0"/>
              <a:t>Fusarium</a:t>
            </a:r>
            <a:r>
              <a:rPr lang="en-US" dirty="0" smtClean="0"/>
              <a:t> </a:t>
            </a:r>
            <a:r>
              <a:rPr lang="en-US" dirty="0" err="1" smtClean="0"/>
              <a:t>verticilloides</a:t>
            </a:r>
            <a:r>
              <a:rPr lang="en-US" dirty="0" smtClean="0"/>
              <a:t>      cause </a:t>
            </a:r>
            <a:r>
              <a:rPr lang="en-US" dirty="0" err="1" smtClean="0"/>
              <a:t>Fusarium</a:t>
            </a:r>
            <a:r>
              <a:rPr lang="en-US" dirty="0" smtClean="0"/>
              <a:t> ear mould in maize and produce </a:t>
            </a:r>
            <a:r>
              <a:rPr lang="en-US" dirty="0" err="1" smtClean="0"/>
              <a:t>fumonisin</a:t>
            </a:r>
            <a:r>
              <a:rPr lang="en-US" dirty="0" smtClean="0"/>
              <a:t> </a:t>
            </a:r>
            <a:r>
              <a:rPr lang="en-US" dirty="0" err="1" smtClean="0"/>
              <a:t>mycitoxins</a:t>
            </a:r>
            <a:r>
              <a:rPr lang="en-US" dirty="0" smtClean="0"/>
              <a:t>      toxic to live stock and also carcinogenic.</a:t>
            </a:r>
          </a:p>
          <a:p>
            <a:r>
              <a:rPr lang="en-US" dirty="0" smtClean="0"/>
              <a:t>So its not possible to incorporate ear mould resistance in maize crop, but possible to incorporate fungal esterase gene or fungal amine </a:t>
            </a:r>
            <a:r>
              <a:rPr lang="en-US" dirty="0" err="1" smtClean="0"/>
              <a:t>oxidase</a:t>
            </a:r>
            <a:r>
              <a:rPr lang="en-US" dirty="0" smtClean="0"/>
              <a:t> gene into maize and detoxify the maize to some extent.</a:t>
            </a:r>
            <a:endParaRPr lang="en-US" dirty="0"/>
          </a:p>
        </p:txBody>
      </p:sp>
      <p:sp>
        <p:nvSpPr>
          <p:cNvPr id="4" name="Right Arrow 3"/>
          <p:cNvSpPr/>
          <p:nvPr/>
        </p:nvSpPr>
        <p:spPr>
          <a:xfrm>
            <a:off x="5595257" y="2819401"/>
            <a:ext cx="575636" cy="272142"/>
          </a:xfrm>
          <a:prstGeom prst="rightArrow">
            <a:avLst>
              <a:gd name="adj1" fmla="val 5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870371" y="3189515"/>
            <a:ext cx="575636" cy="272142"/>
          </a:xfrm>
          <a:prstGeom prst="rightArrow">
            <a:avLst>
              <a:gd name="adj1" fmla="val 58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OF HR IN TRANSGENIC PLANTS</a:t>
            </a:r>
            <a:endParaRPr lang="en-US" dirty="0"/>
          </a:p>
        </p:txBody>
      </p:sp>
      <p:sp>
        <p:nvSpPr>
          <p:cNvPr id="3" name="Content Placeholder 2"/>
          <p:cNvSpPr>
            <a:spLocks noGrp="1"/>
          </p:cNvSpPr>
          <p:nvPr>
            <p:ph idx="1"/>
          </p:nvPr>
        </p:nvSpPr>
        <p:spPr/>
        <p:txBody>
          <a:bodyPr/>
          <a:lstStyle/>
          <a:p>
            <a:r>
              <a:rPr lang="en-US" dirty="0" smtClean="0"/>
              <a:t>Approach for switching on general resistance pathway. One possible implication is </a:t>
            </a:r>
            <a:r>
              <a:rPr lang="en-US" b="1" dirty="0" smtClean="0"/>
              <a:t>“Guard hypothesis”</a:t>
            </a:r>
          </a:p>
          <a:p>
            <a:r>
              <a:rPr lang="en-US" dirty="0" smtClean="0"/>
              <a:t>R protein has function in the cell that relates to general resistance mechanism.</a:t>
            </a:r>
          </a:p>
          <a:p>
            <a:r>
              <a:rPr lang="en-US" dirty="0" smtClean="0"/>
              <a:t> Production of R protein   expression of resistance system   . </a:t>
            </a:r>
          </a:p>
          <a:p>
            <a:r>
              <a:rPr lang="en-US" dirty="0" smtClean="0"/>
              <a:t>This hypothesis tested in </a:t>
            </a:r>
            <a:r>
              <a:rPr lang="en-US" dirty="0" err="1" smtClean="0"/>
              <a:t>pto</a:t>
            </a:r>
            <a:r>
              <a:rPr lang="en-US" dirty="0" smtClean="0"/>
              <a:t> genes, when introduced in tomato plants.</a:t>
            </a:r>
            <a:endParaRPr lang="en-US" dirty="0"/>
          </a:p>
        </p:txBody>
      </p:sp>
      <p:sp>
        <p:nvSpPr>
          <p:cNvPr id="4" name="Up Arrow 3"/>
          <p:cNvSpPr/>
          <p:nvPr/>
        </p:nvSpPr>
        <p:spPr>
          <a:xfrm>
            <a:off x="10428516" y="3439886"/>
            <a:ext cx="304799" cy="6966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312229" y="3516087"/>
            <a:ext cx="304799" cy="576942"/>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Another approach, adopted to switch on the HR-related defense system, in which a </a:t>
            </a:r>
            <a:r>
              <a:rPr lang="en-US" dirty="0" err="1" smtClean="0"/>
              <a:t>Phytophthora</a:t>
            </a:r>
            <a:r>
              <a:rPr lang="en-US" dirty="0" smtClean="0"/>
              <a:t> </a:t>
            </a:r>
            <a:r>
              <a:rPr lang="en-US" dirty="0" err="1" smtClean="0"/>
              <a:t>cryptogea</a:t>
            </a:r>
            <a:r>
              <a:rPr lang="en-US" dirty="0" smtClean="0"/>
              <a:t> </a:t>
            </a:r>
            <a:r>
              <a:rPr lang="en-US" dirty="0" smtClean="0"/>
              <a:t>gene that codes for highly active elicitor, termed</a:t>
            </a:r>
            <a:r>
              <a:rPr lang="en-US" b="1" dirty="0" smtClean="0"/>
              <a:t> </a:t>
            </a:r>
            <a:r>
              <a:rPr lang="en-US" b="1" dirty="0" err="1" smtClean="0"/>
              <a:t>crytogein</a:t>
            </a:r>
            <a:r>
              <a:rPr lang="en-US" dirty="0" smtClean="0"/>
              <a:t>, fused with pathogen-inducible promoter from tobacco and introduced into transgenic tobacco.</a:t>
            </a:r>
          </a:p>
          <a:p>
            <a:r>
              <a:rPr lang="en-US" dirty="0" smtClean="0"/>
              <a:t>Under non-induced conditions, no elicitor is made.</a:t>
            </a:r>
          </a:p>
          <a:p>
            <a:r>
              <a:rPr lang="en-US" dirty="0" smtClean="0"/>
              <a:t>On infection, virulent fungus attacked, </a:t>
            </a:r>
            <a:r>
              <a:rPr lang="en-US" dirty="0" err="1" smtClean="0"/>
              <a:t>crytogein</a:t>
            </a:r>
            <a:r>
              <a:rPr lang="en-US" dirty="0" smtClean="0"/>
              <a:t> gene was expressed and defense gene expression was detected around the infection site and kills the invader.</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FOR FUTURE</a:t>
            </a:r>
            <a:endParaRPr lang="en-US" dirty="0"/>
          </a:p>
        </p:txBody>
      </p:sp>
      <p:sp>
        <p:nvSpPr>
          <p:cNvPr id="3" name="Content Placeholder 2"/>
          <p:cNvSpPr>
            <a:spLocks noGrp="1"/>
          </p:cNvSpPr>
          <p:nvPr>
            <p:ph idx="1"/>
          </p:nvPr>
        </p:nvSpPr>
        <p:spPr/>
        <p:txBody>
          <a:bodyPr/>
          <a:lstStyle/>
          <a:p>
            <a:r>
              <a:rPr lang="en-US" dirty="0" smtClean="0"/>
              <a:t>OTHER TRANSGENIC APPROACH:</a:t>
            </a:r>
          </a:p>
          <a:p>
            <a:r>
              <a:rPr lang="en-US" dirty="0" smtClean="0"/>
              <a:t>An interesting approach has been the use of RNA interference (</a:t>
            </a:r>
            <a:r>
              <a:rPr lang="en-US" dirty="0" err="1" smtClean="0"/>
              <a:t>RNAi</a:t>
            </a:r>
            <a:r>
              <a:rPr lang="en-US" dirty="0" smtClean="0"/>
              <a:t>) technique. Arabidopsis and tomato plants containing sequence complementary to the </a:t>
            </a:r>
            <a:r>
              <a:rPr lang="en-US" dirty="0" err="1" smtClean="0"/>
              <a:t>iaaM</a:t>
            </a:r>
            <a:r>
              <a:rPr lang="en-US" dirty="0" smtClean="0"/>
              <a:t> and </a:t>
            </a:r>
            <a:r>
              <a:rPr lang="en-US" dirty="0" err="1" smtClean="0"/>
              <a:t>ipt</a:t>
            </a:r>
            <a:r>
              <a:rPr lang="en-US" dirty="0" smtClean="0"/>
              <a:t> </a:t>
            </a:r>
            <a:r>
              <a:rPr lang="en-US" dirty="0" err="1" smtClean="0"/>
              <a:t>oncogenes</a:t>
            </a:r>
            <a:r>
              <a:rPr lang="en-US" dirty="0" smtClean="0"/>
              <a:t> have rendered the plants resistance to </a:t>
            </a:r>
            <a:r>
              <a:rPr lang="en-US" dirty="0" err="1" smtClean="0"/>
              <a:t>Agrobacterioum</a:t>
            </a:r>
            <a:r>
              <a:rPr lang="en-US" dirty="0" smtClean="0"/>
              <a:t> infection.</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There are 2 imp points against monocultures.</a:t>
            </a:r>
          </a:p>
          <a:p>
            <a:pPr marL="457200" indent="-457200">
              <a:buFont typeface="+mj-lt"/>
              <a:buAutoNum type="arabicParenR"/>
            </a:pPr>
            <a:r>
              <a:rPr lang="en-US" dirty="0" smtClean="0"/>
              <a:t>Different plant types add to the diversity of environmental conditions, making them less beneficial for particular pathogens</a:t>
            </a:r>
          </a:p>
          <a:p>
            <a:pPr marL="457200" indent="-457200">
              <a:buFont typeface="+mj-lt"/>
              <a:buAutoNum type="arabicParenR"/>
            </a:pPr>
            <a:r>
              <a:rPr lang="en-US" dirty="0" smtClean="0"/>
              <a:t>Increased distance b/w plant genotypes dilutes the </a:t>
            </a:r>
            <a:r>
              <a:rPr lang="en-US" dirty="0" err="1" smtClean="0"/>
              <a:t>inoculum</a:t>
            </a:r>
            <a:r>
              <a:rPr lang="en-US" dirty="0" smtClean="0"/>
              <a:t> of a given pathogenic race as it is dispersed among compatible host varieties.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98" y="1534885"/>
            <a:ext cx="10058402" cy="2209801"/>
          </a:xfrm>
        </p:spPr>
        <p:txBody>
          <a:bodyPr/>
          <a:lstStyle/>
          <a:p>
            <a:r>
              <a:rPr lang="en-US" dirty="0" smtClean="0">
                <a:solidFill>
                  <a:schemeClr val="tx1"/>
                </a:solidFill>
              </a:rPr>
              <a:t>THANKS!!!!!!!!!!!!!!!!!!!</a:t>
            </a:r>
            <a:br>
              <a:rPr lang="en-US" dirty="0" smtClean="0">
                <a:solidFill>
                  <a:schemeClr val="tx1"/>
                </a:solidFill>
              </a:rPr>
            </a:br>
            <a:r>
              <a:rPr lang="en-US" dirty="0" smtClean="0">
                <a:solidFill>
                  <a:schemeClr val="tx1"/>
                </a:solidFill>
              </a:rPr>
              <a:t>		FOR UR PATIENCE </a:t>
            </a:r>
            <a:r>
              <a:rPr lang="en-US" dirty="0" smtClean="0">
                <a:solidFill>
                  <a:srgbClr val="FFC000"/>
                </a:solidFill>
                <a:sym typeface="Wingdings" pitchFamily="2" charset="2"/>
              </a:rPr>
              <a:t></a:t>
            </a:r>
            <a:endParaRPr lang="en-US" dirty="0">
              <a:solidFill>
                <a:srgbClr val="FFC00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PLANT-PATHOGEN INTERACTION</a:t>
            </a:r>
            <a:endParaRPr lang="en-US" dirty="0"/>
          </a:p>
        </p:txBody>
      </p:sp>
      <p:sp>
        <p:nvSpPr>
          <p:cNvPr id="3" name="Content Placeholder 2"/>
          <p:cNvSpPr>
            <a:spLocks noGrp="1"/>
          </p:cNvSpPr>
          <p:nvPr>
            <p:ph idx="1"/>
          </p:nvPr>
        </p:nvSpPr>
        <p:spPr/>
        <p:txBody>
          <a:bodyPr>
            <a:normAutofit lnSpcReduction="10000"/>
          </a:bodyPr>
          <a:lstStyle/>
          <a:p>
            <a:r>
              <a:rPr lang="en-US" dirty="0" smtClean="0"/>
              <a:t>Interaction b/w plants and </a:t>
            </a:r>
            <a:r>
              <a:rPr lang="en-US" dirty="0" err="1" smtClean="0"/>
              <a:t>m.o</a:t>
            </a:r>
            <a:r>
              <a:rPr lang="en-US" dirty="0" smtClean="0"/>
              <a:t> can be of 4 different types:</a:t>
            </a:r>
          </a:p>
          <a:p>
            <a:pPr marL="457200" indent="-457200">
              <a:buFont typeface="+mj-lt"/>
              <a:buAutoNum type="arabicParenR"/>
            </a:pPr>
            <a:r>
              <a:rPr lang="en-US" dirty="0" smtClean="0"/>
              <a:t>M.O can form symbiotic relationships with the host; these include bacteria like </a:t>
            </a:r>
            <a:r>
              <a:rPr lang="en-US" dirty="0" err="1" smtClean="0"/>
              <a:t>Rhizobium</a:t>
            </a:r>
            <a:r>
              <a:rPr lang="en-US" dirty="0" smtClean="0"/>
              <a:t> spp. And the </a:t>
            </a:r>
            <a:r>
              <a:rPr lang="en-US" dirty="0" err="1" smtClean="0"/>
              <a:t>rhizo</a:t>
            </a:r>
            <a:r>
              <a:rPr lang="en-US" dirty="0" smtClean="0"/>
              <a:t>-fungi</a:t>
            </a:r>
          </a:p>
          <a:p>
            <a:pPr marL="457200" indent="-457200">
              <a:buFont typeface="+mj-lt"/>
              <a:buAutoNum type="arabicParenR"/>
            </a:pPr>
            <a:r>
              <a:rPr lang="en-US" dirty="0" smtClean="0"/>
              <a:t>Parasites     </a:t>
            </a:r>
            <a:r>
              <a:rPr lang="en-US" dirty="0" err="1" smtClean="0"/>
              <a:t>m.o</a:t>
            </a:r>
            <a:r>
              <a:rPr lang="en-US" dirty="0" smtClean="0"/>
              <a:t> can cause disease in host plant;</a:t>
            </a:r>
          </a:p>
          <a:p>
            <a:pPr marL="457200" indent="-457200">
              <a:buFont typeface="+mj-lt"/>
              <a:buAutoNum type="arabicParenR"/>
            </a:pPr>
            <a:r>
              <a:rPr lang="en-US" dirty="0" smtClean="0"/>
              <a:t>Host plant may be resistant to the pathogen, and no infection develops;</a:t>
            </a:r>
          </a:p>
          <a:p>
            <a:pPr marL="457200" indent="-457200">
              <a:buFont typeface="+mj-lt"/>
              <a:buAutoNum type="arabicParenR"/>
            </a:pPr>
            <a:r>
              <a:rPr lang="en-US" dirty="0" smtClean="0"/>
              <a:t>Host plant show tolerance to infection, in this case pathogen is able to grow and replicate but symptoms of infection are minimal.  </a:t>
            </a:r>
          </a:p>
        </p:txBody>
      </p:sp>
      <p:sp>
        <p:nvSpPr>
          <p:cNvPr id="4" name="Right Arrow 3"/>
          <p:cNvSpPr/>
          <p:nvPr/>
        </p:nvSpPr>
        <p:spPr>
          <a:xfrm>
            <a:off x="3058885" y="3287483"/>
            <a:ext cx="455895" cy="217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pathogens</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err="1" smtClean="0"/>
              <a:t>Necrotrophs</a:t>
            </a:r>
            <a:r>
              <a:rPr lang="en-US" dirty="0" smtClean="0"/>
              <a:t>       kill the host and feed on contents, which are often associated with toxin production</a:t>
            </a:r>
          </a:p>
          <a:p>
            <a:pPr marL="457200" indent="-457200">
              <a:buFont typeface="+mj-lt"/>
              <a:buAutoNum type="arabicParenR"/>
            </a:pPr>
            <a:r>
              <a:rPr lang="en-US" dirty="0" err="1" smtClean="0"/>
              <a:t>Biotrophs</a:t>
            </a:r>
            <a:r>
              <a:rPr lang="en-US" dirty="0" smtClean="0"/>
              <a:t>       require a living host to complete their life cycle…</a:t>
            </a:r>
            <a:r>
              <a:rPr lang="en-US" dirty="0" err="1" smtClean="0"/>
              <a:t>i</a:t>
            </a:r>
            <a:r>
              <a:rPr lang="en-US" dirty="0" smtClean="0"/>
              <a:t>-e viruses </a:t>
            </a:r>
          </a:p>
          <a:p>
            <a:pPr marL="457200" indent="-457200">
              <a:buFont typeface="+mj-lt"/>
              <a:buAutoNum type="arabicParenR"/>
            </a:pPr>
            <a:r>
              <a:rPr lang="en-US" dirty="0" err="1" smtClean="0"/>
              <a:t>Hemibiotrophs</a:t>
            </a:r>
            <a:r>
              <a:rPr lang="en-US" dirty="0" smtClean="0"/>
              <a:t>       these are b/w 2 extremes, these are initially </a:t>
            </a:r>
            <a:r>
              <a:rPr lang="en-US" dirty="0" err="1" smtClean="0"/>
              <a:t>biotrophic</a:t>
            </a:r>
            <a:r>
              <a:rPr lang="en-US" dirty="0" smtClean="0"/>
              <a:t> but then switch to being </a:t>
            </a:r>
            <a:r>
              <a:rPr lang="en-US" dirty="0" err="1" smtClean="0"/>
              <a:t>necrotrophic</a:t>
            </a:r>
            <a:r>
              <a:rPr lang="en-US" dirty="0" smtClean="0"/>
              <a:t>.</a:t>
            </a:r>
          </a:p>
          <a:p>
            <a:pPr marL="457200" indent="-457200">
              <a:buNone/>
            </a:pPr>
            <a:r>
              <a:rPr lang="en-US" dirty="0" smtClean="0"/>
              <a:t>It is also clear that some organisms are pathogenic to some plants but not others. </a:t>
            </a:r>
            <a:endParaRPr lang="en-US" dirty="0"/>
          </a:p>
        </p:txBody>
      </p:sp>
      <p:sp>
        <p:nvSpPr>
          <p:cNvPr id="4" name="Right Arrow 3"/>
          <p:cNvSpPr/>
          <p:nvPr/>
        </p:nvSpPr>
        <p:spPr>
          <a:xfrm>
            <a:off x="3526970" y="1817915"/>
            <a:ext cx="77157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102427" y="2775858"/>
            <a:ext cx="77157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907971" y="3733801"/>
            <a:ext cx="77157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TYPES OF ORGANISMS AND THEIR EFFECT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PAROKARYOTES</a:t>
            </a:r>
            <a:endParaRPr lang="en-US" dirty="0"/>
          </a:p>
        </p:txBody>
      </p:sp>
      <p:sp>
        <p:nvSpPr>
          <p:cNvPr id="3" name="Content Placeholder 2"/>
          <p:cNvSpPr>
            <a:spLocks noGrp="1"/>
          </p:cNvSpPr>
          <p:nvPr>
            <p:ph idx="1"/>
          </p:nvPr>
        </p:nvSpPr>
        <p:spPr/>
        <p:txBody>
          <a:bodyPr/>
          <a:lstStyle/>
          <a:p>
            <a:r>
              <a:rPr lang="en-US" dirty="0" smtClean="0"/>
              <a:t>Most economically imp pathogenic organisms are member of </a:t>
            </a:r>
            <a:r>
              <a:rPr lang="en-US" dirty="0" err="1" smtClean="0"/>
              <a:t>phytoplasma</a:t>
            </a:r>
            <a:r>
              <a:rPr lang="en-US" dirty="0" smtClean="0"/>
              <a:t> group(previously known as </a:t>
            </a:r>
            <a:r>
              <a:rPr lang="en-US" dirty="0" err="1" smtClean="0"/>
              <a:t>mycoplasma</a:t>
            </a:r>
            <a:r>
              <a:rPr lang="en-US" dirty="0" smtClean="0"/>
              <a:t>-like organisms)      belong to a group of prokaryotes that lack cell walls and survive as saprophytes       that live on dead organic matter, which help to break down.</a:t>
            </a:r>
          </a:p>
          <a:p>
            <a:r>
              <a:rPr lang="en-US" dirty="0" smtClean="0"/>
              <a:t>Diseases include aster yellow, in which the </a:t>
            </a:r>
            <a:r>
              <a:rPr lang="en-US" dirty="0" err="1" smtClean="0"/>
              <a:t>phytoplasma</a:t>
            </a:r>
            <a:r>
              <a:rPr lang="en-US" dirty="0" smtClean="0"/>
              <a:t> is spread by aster leafhopper… this pathogen infects flax, canola, wheat, barley and potato.</a:t>
            </a:r>
          </a:p>
          <a:p>
            <a:r>
              <a:rPr lang="en-US" dirty="0" smtClean="0"/>
              <a:t>To kill this leafhopper chemicals controls the disease.</a:t>
            </a:r>
          </a:p>
        </p:txBody>
      </p:sp>
      <p:sp>
        <p:nvSpPr>
          <p:cNvPr id="4" name="Right Arrow 3"/>
          <p:cNvSpPr/>
          <p:nvPr/>
        </p:nvSpPr>
        <p:spPr>
          <a:xfrm>
            <a:off x="3145971" y="2536372"/>
            <a:ext cx="717152" cy="32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7195458" y="2906486"/>
            <a:ext cx="717152" cy="32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r>
              <a:rPr lang="en-US" dirty="0" smtClean="0"/>
              <a:t>Bacterial plant pathogens include members of genus </a:t>
            </a:r>
            <a:r>
              <a:rPr lang="en-US" dirty="0" err="1" smtClean="0"/>
              <a:t>Agrobacterium</a:t>
            </a:r>
            <a:r>
              <a:rPr lang="en-US" dirty="0" smtClean="0"/>
              <a:t>     enters the plant through wound sites      which cause crown galls and hairy roots by transferring T-DNA into plant cells.</a:t>
            </a:r>
          </a:p>
          <a:p>
            <a:r>
              <a:rPr lang="en-US" dirty="0" smtClean="0"/>
              <a:t>Some pathogens can enter the host through natural openings such as stomata.</a:t>
            </a:r>
          </a:p>
          <a:p>
            <a:r>
              <a:rPr lang="en-US" dirty="0" smtClean="0"/>
              <a:t>Symptoms caused by different bacteria are similar: spots, galls, cankers(localized death of an organ), blights(</a:t>
            </a:r>
            <a:r>
              <a:rPr lang="en-US" dirty="0" err="1" smtClean="0"/>
              <a:t>dicoloration,wilting,death</a:t>
            </a:r>
            <a:r>
              <a:rPr lang="en-US" dirty="0" smtClean="0"/>
              <a:t>), soft rots(secreted enzymes that break down cell walls and reduce storage time), and wilts(bacteria blocking the vascular tissue).</a:t>
            </a:r>
            <a:endParaRPr lang="en-US" dirty="0"/>
          </a:p>
        </p:txBody>
      </p:sp>
      <p:sp>
        <p:nvSpPr>
          <p:cNvPr id="4" name="Right Arrow 3"/>
          <p:cNvSpPr/>
          <p:nvPr/>
        </p:nvSpPr>
        <p:spPr>
          <a:xfrm>
            <a:off x="3831771" y="2100941"/>
            <a:ext cx="564751" cy="370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10232570" y="2046512"/>
            <a:ext cx="564751" cy="370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FUNGI AND WATER MOULDS</a:t>
            </a:r>
            <a:endParaRPr lang="en-US" dirty="0"/>
          </a:p>
        </p:txBody>
      </p:sp>
      <p:sp>
        <p:nvSpPr>
          <p:cNvPr id="3" name="Content Placeholder 2"/>
          <p:cNvSpPr>
            <a:spLocks noGrp="1"/>
          </p:cNvSpPr>
          <p:nvPr>
            <p:ph idx="1"/>
          </p:nvPr>
        </p:nvSpPr>
        <p:spPr/>
        <p:txBody>
          <a:bodyPr/>
          <a:lstStyle/>
          <a:p>
            <a:r>
              <a:rPr lang="en-US" dirty="0" smtClean="0"/>
              <a:t>Fungi can damage plant in field &amp; after harvest(rotting) &amp; then can contaminate foodstuffs with extreme toxins such as </a:t>
            </a:r>
            <a:r>
              <a:rPr lang="en-US" dirty="0" err="1" smtClean="0"/>
              <a:t>alfatoxins</a:t>
            </a:r>
            <a:r>
              <a:rPr lang="en-US" dirty="0" smtClean="0"/>
              <a:t>. Most are saprophytes, but also include </a:t>
            </a:r>
            <a:r>
              <a:rPr lang="en-US" dirty="0" err="1" smtClean="0"/>
              <a:t>symbionts</a:t>
            </a:r>
            <a:r>
              <a:rPr lang="en-US" dirty="0" smtClean="0"/>
              <a:t>(</a:t>
            </a:r>
            <a:r>
              <a:rPr lang="en-US" dirty="0" err="1" smtClean="0"/>
              <a:t>mycorrhiza</a:t>
            </a:r>
            <a:r>
              <a:rPr lang="en-US" dirty="0" smtClean="0"/>
              <a:t>).</a:t>
            </a:r>
          </a:p>
          <a:p>
            <a:r>
              <a:rPr lang="en-US" dirty="0" smtClean="0"/>
              <a:t>Modes of entry include wound sites and natural openings such as stomata, and the enzymes that break down dead organic matter can be used by pathogen to gain entry into living plants by degrading cell wall macromolecules…… some specific examples are given in the table.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slow"/>
    </mc:Fallback>
  </mc:AlternateContent>
</p:sld>
</file>

<file path=ppt/theme/theme1.xml><?xml version="1.0" encoding="utf-8"?>
<a:theme xmlns:a="http://schemas.openxmlformats.org/drawingml/2006/main" name="Plant Disease Resistan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Plant Disease Resistance</Template>
  <TotalTime>0</TotalTime>
  <Words>1717</Words>
  <Application>Microsoft Office PowerPoint</Application>
  <PresentationFormat>Custom</PresentationFormat>
  <Paragraphs>131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Plant Disease Resistance</vt:lpstr>
      <vt:lpstr>PLANT DISEASE RESISTANCE</vt:lpstr>
      <vt:lpstr>INTRODUCTION</vt:lpstr>
      <vt:lpstr>Cont……………</vt:lpstr>
      <vt:lpstr>PLANT-PATHOGEN INTERACTION</vt:lpstr>
      <vt:lpstr>Types of pathogens</vt:lpstr>
      <vt:lpstr>TYPES OF ORGANISMS AND THEIR EFFECT</vt:lpstr>
      <vt:lpstr>PAROKARYOTES</vt:lpstr>
      <vt:lpstr>Cont…</vt:lpstr>
      <vt:lpstr>FUNGI AND WATER MOULDS</vt:lpstr>
      <vt:lpstr>Slide 10</vt:lpstr>
      <vt:lpstr>EXISTING APPROACHES TO COMBATING DISEASE</vt:lpstr>
      <vt:lpstr>BIOLOGICAL CONTROL</vt:lpstr>
      <vt:lpstr>NATURAL DISEASE-RESISTANCE PATHWAYS: OVERLAP B/W PESTS AND DISEASES</vt:lpstr>
      <vt:lpstr>DEFENCE SYSTEMS</vt:lpstr>
      <vt:lpstr>ANATOMICAL DEFENSES</vt:lpstr>
      <vt:lpstr>PRE-EXISTING PROTEINS AND CHEMICAL PROTECTIONS</vt:lpstr>
      <vt:lpstr>INDUCIBLE SYSTEMS</vt:lpstr>
      <vt:lpstr>ELICITOR REPONSE</vt:lpstr>
      <vt:lpstr>GENERAL RESPONSE</vt:lpstr>
      <vt:lpstr>RACE-SPECIFIC RESPONSE</vt:lpstr>
      <vt:lpstr>SYSTEMATIC RESPONSES</vt:lpstr>
      <vt:lpstr>BIOTECHNOLOGICAL APPROACHES TO DISEASE RESISTANCE</vt:lpstr>
      <vt:lpstr>PROTECTION AGAINST PATHOGENS</vt:lpstr>
      <vt:lpstr>Cont.....</vt:lpstr>
      <vt:lpstr>ANTIMICROBIAL PROTEINS</vt:lpstr>
      <vt:lpstr>TRANSGENIC CROP FOR FOOD SAFETY</vt:lpstr>
      <vt:lpstr>INDUCTION OF HR IN TRANSGENIC PLANTS</vt:lpstr>
      <vt:lpstr>Cont....</vt:lpstr>
      <vt:lpstr>DEVELOPMENT FOR FUTURE</vt:lpstr>
      <vt:lpstr>THANKS!!!!!!!!!!!!!!!!!!!   FOR UR PATIENCE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2013-06-19T15:14:45Z</dcterms:created>
  <dcterms:modified xsi:type="dcterms:W3CDTF">2019-05-03T05:59:57Z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